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86" r:id="rId3"/>
    <p:sldId id="287" r:id="rId4"/>
    <p:sldId id="257" r:id="rId5"/>
    <p:sldId id="258" r:id="rId6"/>
    <p:sldId id="259" r:id="rId7"/>
    <p:sldId id="262" r:id="rId8"/>
    <p:sldId id="260" r:id="rId9"/>
    <p:sldId id="261"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3" r:id="rId30"/>
    <p:sldId id="284" r:id="rId31"/>
    <p:sldId id="282" r:id="rId32"/>
    <p:sldId id="285" r:id="rId33"/>
    <p:sldId id="289" r:id="rId34"/>
    <p:sldId id="288" r:id="rId35"/>
  </p:sldIdLst>
  <p:sldSz cx="12241213"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p:cViewPr varScale="1">
        <p:scale>
          <a:sx n="63" d="100"/>
          <a:sy n="63" d="100"/>
        </p:scale>
        <p:origin x="-966" y="-96"/>
      </p:cViewPr>
      <p:guideLst>
        <p:guide orient="horz" pos="2160"/>
        <p:guide pos="3856"/>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8091" y="2130426"/>
            <a:ext cx="10405031"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836182" y="3886200"/>
            <a:ext cx="8568849"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B901248C-DB78-4712-81D4-D44DFB5264AE}" type="datetimeFigureOut">
              <a:rPr lang="en-US" smtClean="0"/>
              <a:t>6/26/2022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5DCCE81-9B16-4E76-B059-53C70F84A0D8}"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901248C-DB78-4712-81D4-D44DFB5264AE}" type="datetimeFigureOut">
              <a:rPr lang="en-US" smtClean="0"/>
              <a:t>6/26/2022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5DCCE81-9B16-4E76-B059-53C70F84A0D8}"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882054" y="274639"/>
            <a:ext cx="3685115"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20331" y="274639"/>
            <a:ext cx="10857702"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901248C-DB78-4712-81D4-D44DFB5264AE}" type="datetimeFigureOut">
              <a:rPr lang="en-US" smtClean="0"/>
              <a:t>6/26/2022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5DCCE81-9B16-4E76-B059-53C70F84A0D8}"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901248C-DB78-4712-81D4-D44DFB5264AE}" type="datetimeFigureOut">
              <a:rPr lang="en-US" smtClean="0"/>
              <a:t>6/26/2022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5DCCE81-9B16-4E76-B059-53C70F84A0D8}"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6972" y="4406901"/>
            <a:ext cx="10405031"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966972" y="2906713"/>
            <a:ext cx="10405031"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901248C-DB78-4712-81D4-D44DFB5264AE}" type="datetimeFigureOut">
              <a:rPr lang="en-US" smtClean="0"/>
              <a:t>6/26/2022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5DCCE81-9B16-4E76-B059-53C70F84A0D8}"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20331" y="1600201"/>
            <a:ext cx="7270346"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8294698" y="1600201"/>
            <a:ext cx="7272471"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B901248C-DB78-4712-81D4-D44DFB5264AE}" type="datetimeFigureOut">
              <a:rPr lang="en-US" smtClean="0"/>
              <a:t>6/26/2022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5DCCE81-9B16-4E76-B059-53C70F84A0D8}"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12061" y="274638"/>
            <a:ext cx="11017092"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12060" y="1535113"/>
            <a:ext cx="54086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12060" y="2174875"/>
            <a:ext cx="54086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218367" y="1535113"/>
            <a:ext cx="5410786"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218367" y="2174875"/>
            <a:ext cx="5410786"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B901248C-DB78-4712-81D4-D44DFB5264AE}" type="datetimeFigureOut">
              <a:rPr lang="en-US" smtClean="0"/>
              <a:t>6/26/2022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5DCCE81-9B16-4E76-B059-53C70F84A0D8}"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B901248C-DB78-4712-81D4-D44DFB5264AE}" type="datetimeFigureOut">
              <a:rPr lang="en-US" smtClean="0"/>
              <a:t>6/26/2022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5DCCE81-9B16-4E76-B059-53C70F84A0D8}"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901248C-DB78-4712-81D4-D44DFB5264AE}" type="datetimeFigureOut">
              <a:rPr lang="en-US" smtClean="0"/>
              <a:t>6/26/2022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5DCCE81-9B16-4E76-B059-53C70F84A0D8}"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12061" y="273050"/>
            <a:ext cx="4027275"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4785974" y="273051"/>
            <a:ext cx="6843178"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12061" y="1435101"/>
            <a:ext cx="4027275"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901248C-DB78-4712-81D4-D44DFB5264AE}" type="datetimeFigureOut">
              <a:rPr lang="en-US" smtClean="0"/>
              <a:t>6/26/2022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5DCCE81-9B16-4E76-B059-53C70F84A0D8}"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99363" y="4800600"/>
            <a:ext cx="7344728"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399363" y="612775"/>
            <a:ext cx="7344728"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99363" y="5367338"/>
            <a:ext cx="7344728"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901248C-DB78-4712-81D4-D44DFB5264AE}" type="datetimeFigureOut">
              <a:rPr lang="en-US" smtClean="0"/>
              <a:t>6/26/2022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5DCCE81-9B16-4E76-B059-53C70F84A0D8}"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12061" y="274638"/>
            <a:ext cx="11017092"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12061" y="1600201"/>
            <a:ext cx="11017092"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12061" y="6356351"/>
            <a:ext cx="2856283"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901248C-DB78-4712-81D4-D44DFB5264AE}" type="datetimeFigureOut">
              <a:rPr lang="en-US" smtClean="0"/>
              <a:t>6/26/2022</a:t>
            </a:fld>
            <a:endParaRPr lang="en-US"/>
          </a:p>
        </p:txBody>
      </p:sp>
      <p:sp>
        <p:nvSpPr>
          <p:cNvPr id="5" name="Footer Placeholder 4"/>
          <p:cNvSpPr>
            <a:spLocks noGrp="1"/>
          </p:cNvSpPr>
          <p:nvPr>
            <p:ph type="ftr" sz="quarter" idx="3"/>
          </p:nvPr>
        </p:nvSpPr>
        <p:spPr>
          <a:xfrm>
            <a:off x="4182415" y="6356351"/>
            <a:ext cx="3876384"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72869" y="6356351"/>
            <a:ext cx="2856283"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5DCCE81-9B16-4E76-B059-53C70F84A0D8}"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deepai.org/machine-learning-glossary-and-terms/natural-language-processing" TargetMode="External"/><Relationship Id="rId2" Type="http://schemas.openxmlformats.org/officeDocument/2006/relationships/hyperlink" Target="https://deepai.org/machine-learning-glossary-and-terms/computer-vision" TargetMode="External"/><Relationship Id="rId1" Type="http://schemas.openxmlformats.org/officeDocument/2006/relationships/slideLayout" Target="../slideLayouts/slideLayout2.xml"/><Relationship Id="rId5" Type="http://schemas.openxmlformats.org/officeDocument/2006/relationships/hyperlink" Target="https://deepai.org/machine-learning-glossary-and-terms/recurrent-neural-network" TargetMode="External"/><Relationship Id="rId4" Type="http://schemas.openxmlformats.org/officeDocument/2006/relationships/hyperlink" Target="https://deepai.org/machine-learning-glossary-and-terms/automatic-speech-recognition" TargetMode="External"/></Relationships>
</file>

<file path=ppt/slides/_rels/slide3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Deep Learning </a:t>
            </a:r>
            <a:endParaRPr lang="en-US" dirty="0"/>
          </a:p>
        </p:txBody>
      </p:sp>
      <p:sp>
        <p:nvSpPr>
          <p:cNvPr id="3" name="Subtitle 2"/>
          <p:cNvSpPr>
            <a:spLocks noGrp="1"/>
          </p:cNvSpPr>
          <p:nvPr>
            <p:ph type="subTitle" idx="1"/>
          </p:nvPr>
        </p:nvSpPr>
        <p:spPr/>
        <p:txBody>
          <a:bodyPr/>
          <a:lstStyle/>
          <a:p>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7170" name="Picture 2"/>
          <p:cNvPicPr>
            <a:picLocks noChangeAspect="1" noChangeArrowheads="1"/>
          </p:cNvPicPr>
          <p:nvPr/>
        </p:nvPicPr>
        <p:blipFill>
          <a:blip r:embed="rId2"/>
          <a:srcRect/>
          <a:stretch>
            <a:fillRect/>
          </a:stretch>
        </p:blipFill>
        <p:spPr bwMode="auto">
          <a:xfrm>
            <a:off x="0" y="0"/>
            <a:ext cx="12241213" cy="6858000"/>
          </a:xfrm>
          <a:prstGeom prst="rect">
            <a:avLst/>
          </a:prstGeom>
          <a:noFill/>
          <a:ln w="9525">
            <a:noFill/>
            <a:miter lim="800000"/>
            <a:headEnd/>
            <a:tailEnd/>
          </a:ln>
          <a:effec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8194" name="Picture 2"/>
          <p:cNvPicPr>
            <a:picLocks noChangeAspect="1" noChangeArrowheads="1"/>
          </p:cNvPicPr>
          <p:nvPr/>
        </p:nvPicPr>
        <p:blipFill>
          <a:blip r:embed="rId2"/>
          <a:srcRect/>
          <a:stretch>
            <a:fillRect/>
          </a:stretch>
        </p:blipFill>
        <p:spPr bwMode="auto">
          <a:xfrm>
            <a:off x="-1" y="0"/>
            <a:ext cx="12241213" cy="6858000"/>
          </a:xfrm>
          <a:prstGeom prst="rect">
            <a:avLst/>
          </a:prstGeom>
          <a:noFill/>
          <a:ln w="9525">
            <a:noFill/>
            <a:miter lim="800000"/>
            <a:headEnd/>
            <a:tailEnd/>
          </a:ln>
          <a:effec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9218" name="Picture 2"/>
          <p:cNvPicPr>
            <a:picLocks noChangeAspect="1" noChangeArrowheads="1"/>
          </p:cNvPicPr>
          <p:nvPr/>
        </p:nvPicPr>
        <p:blipFill>
          <a:blip r:embed="rId2"/>
          <a:srcRect/>
          <a:stretch>
            <a:fillRect/>
          </a:stretch>
        </p:blipFill>
        <p:spPr bwMode="auto">
          <a:xfrm>
            <a:off x="191252" y="0"/>
            <a:ext cx="11715832" cy="6643710"/>
          </a:xfrm>
          <a:prstGeom prst="rect">
            <a:avLst/>
          </a:prstGeom>
          <a:noFill/>
          <a:ln w="9525">
            <a:noFill/>
            <a:miter lim="800000"/>
            <a:headEnd/>
            <a:tailEnd/>
          </a:ln>
          <a:effec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0242" name="Picture 2"/>
          <p:cNvPicPr>
            <a:picLocks noChangeAspect="1" noChangeArrowheads="1"/>
          </p:cNvPicPr>
          <p:nvPr/>
        </p:nvPicPr>
        <p:blipFill>
          <a:blip r:embed="rId2"/>
          <a:srcRect/>
          <a:stretch>
            <a:fillRect/>
          </a:stretch>
        </p:blipFill>
        <p:spPr bwMode="auto">
          <a:xfrm>
            <a:off x="0" y="0"/>
            <a:ext cx="12241213" cy="6643710"/>
          </a:xfrm>
          <a:prstGeom prst="rect">
            <a:avLst/>
          </a:prstGeom>
          <a:noFill/>
          <a:ln w="9525">
            <a:noFill/>
            <a:miter lim="800000"/>
            <a:headEnd/>
            <a:tailEnd/>
          </a:ln>
          <a:effec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1266" name="Picture 2"/>
          <p:cNvPicPr>
            <a:picLocks noChangeAspect="1" noChangeArrowheads="1"/>
          </p:cNvPicPr>
          <p:nvPr/>
        </p:nvPicPr>
        <p:blipFill>
          <a:blip r:embed="rId2"/>
          <a:srcRect/>
          <a:stretch>
            <a:fillRect/>
          </a:stretch>
        </p:blipFill>
        <p:spPr bwMode="auto">
          <a:xfrm>
            <a:off x="-1" y="0"/>
            <a:ext cx="12241213" cy="6858000"/>
          </a:xfrm>
          <a:prstGeom prst="rect">
            <a:avLst/>
          </a:prstGeom>
          <a:noFill/>
          <a:ln w="9525">
            <a:noFill/>
            <a:miter lim="800000"/>
            <a:headEnd/>
            <a:tailEnd/>
          </a:ln>
          <a:effec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2290" name="Picture 2"/>
          <p:cNvPicPr>
            <a:picLocks noChangeAspect="1" noChangeArrowheads="1"/>
          </p:cNvPicPr>
          <p:nvPr/>
        </p:nvPicPr>
        <p:blipFill>
          <a:blip r:embed="rId2"/>
          <a:srcRect/>
          <a:stretch>
            <a:fillRect/>
          </a:stretch>
        </p:blipFill>
        <p:spPr bwMode="auto">
          <a:xfrm>
            <a:off x="0" y="0"/>
            <a:ext cx="12049961" cy="6572272"/>
          </a:xfrm>
          <a:prstGeom prst="rect">
            <a:avLst/>
          </a:prstGeom>
          <a:noFill/>
          <a:ln w="9525">
            <a:noFill/>
            <a:miter lim="800000"/>
            <a:headEnd/>
            <a:tailEnd/>
          </a:ln>
          <a:effec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3314" name="Picture 2"/>
          <p:cNvPicPr>
            <a:picLocks noChangeAspect="1" noChangeArrowheads="1"/>
          </p:cNvPicPr>
          <p:nvPr/>
        </p:nvPicPr>
        <p:blipFill>
          <a:blip r:embed="rId2"/>
          <a:srcRect/>
          <a:stretch>
            <a:fillRect/>
          </a:stretch>
        </p:blipFill>
        <p:spPr bwMode="auto">
          <a:xfrm>
            <a:off x="0" y="0"/>
            <a:ext cx="12241213" cy="6858000"/>
          </a:xfrm>
          <a:prstGeom prst="rect">
            <a:avLst/>
          </a:prstGeom>
          <a:noFill/>
          <a:ln w="9525">
            <a:noFill/>
            <a:miter lim="800000"/>
            <a:headEnd/>
            <a:tailEnd/>
          </a:ln>
          <a:effec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4338" name="Picture 2"/>
          <p:cNvPicPr>
            <a:picLocks noChangeAspect="1" noChangeArrowheads="1"/>
          </p:cNvPicPr>
          <p:nvPr/>
        </p:nvPicPr>
        <p:blipFill>
          <a:blip r:embed="rId2"/>
          <a:srcRect/>
          <a:stretch>
            <a:fillRect/>
          </a:stretch>
        </p:blipFill>
        <p:spPr bwMode="auto">
          <a:xfrm>
            <a:off x="0" y="0"/>
            <a:ext cx="12049960" cy="6858000"/>
          </a:xfrm>
          <a:prstGeom prst="rect">
            <a:avLst/>
          </a:prstGeom>
          <a:noFill/>
          <a:ln w="9525">
            <a:noFill/>
            <a:miter lim="800000"/>
            <a:headEnd/>
            <a:tailEnd/>
          </a:ln>
          <a:effec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5362" name="Picture 2"/>
          <p:cNvPicPr>
            <a:picLocks noChangeAspect="1" noChangeArrowheads="1"/>
          </p:cNvPicPr>
          <p:nvPr/>
        </p:nvPicPr>
        <p:blipFill>
          <a:blip r:embed="rId2"/>
          <a:srcRect/>
          <a:stretch>
            <a:fillRect/>
          </a:stretch>
        </p:blipFill>
        <p:spPr bwMode="auto">
          <a:xfrm>
            <a:off x="69332" y="0"/>
            <a:ext cx="12049961" cy="6643710"/>
          </a:xfrm>
          <a:prstGeom prst="rect">
            <a:avLst/>
          </a:prstGeom>
          <a:noFill/>
          <a:ln w="9525">
            <a:noFill/>
            <a:miter lim="800000"/>
            <a:headEnd/>
            <a:tailEnd/>
          </a:ln>
          <a:effec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6386" name="Picture 2"/>
          <p:cNvPicPr>
            <a:picLocks noChangeAspect="1" noChangeArrowheads="1"/>
          </p:cNvPicPr>
          <p:nvPr/>
        </p:nvPicPr>
        <p:blipFill>
          <a:blip r:embed="rId2"/>
          <a:srcRect/>
          <a:stretch>
            <a:fillRect/>
          </a:stretch>
        </p:blipFill>
        <p:spPr bwMode="auto">
          <a:xfrm>
            <a:off x="0" y="0"/>
            <a:ext cx="12241213" cy="6858000"/>
          </a:xfrm>
          <a:prstGeom prst="rect">
            <a:avLst/>
          </a:prstGeom>
          <a:noFill/>
          <a:ln w="9525">
            <a:noFill/>
            <a:miter lim="800000"/>
            <a:headEnd/>
            <a:tailEnd/>
          </a:ln>
          <a:effec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t>Deep Learning</a:t>
            </a:r>
            <a:endParaRPr lang="en-US" dirty="0"/>
          </a:p>
        </p:txBody>
      </p:sp>
      <p:sp>
        <p:nvSpPr>
          <p:cNvPr id="3" name="Content Placeholder 2"/>
          <p:cNvSpPr>
            <a:spLocks noGrp="1"/>
          </p:cNvSpPr>
          <p:nvPr>
            <p:ph idx="1"/>
          </p:nvPr>
        </p:nvSpPr>
        <p:spPr/>
        <p:txBody>
          <a:bodyPr/>
          <a:lstStyle/>
          <a:p>
            <a:r>
              <a:rPr lang="en-US" dirty="0" smtClean="0"/>
              <a:t>A </a:t>
            </a:r>
            <a:r>
              <a:rPr lang="en-US" dirty="0"/>
              <a:t>type of machine learning based on </a:t>
            </a:r>
            <a:r>
              <a:rPr lang="en-US" dirty="0" smtClean="0"/>
              <a:t>Artificial Neural Networks </a:t>
            </a:r>
            <a:r>
              <a:rPr lang="en-US" dirty="0"/>
              <a:t>in which multiple layers of processing are used to extract progressively </a:t>
            </a:r>
            <a:r>
              <a:rPr lang="en-US" b="1" dirty="0" smtClean="0"/>
              <a:t>higher </a:t>
            </a:r>
            <a:r>
              <a:rPr lang="en-US" b="1" dirty="0"/>
              <a:t>level features </a:t>
            </a:r>
            <a:r>
              <a:rPr lang="en-US" dirty="0"/>
              <a:t>from </a:t>
            </a:r>
            <a:r>
              <a:rPr lang="en-US" dirty="0" smtClean="0"/>
              <a:t>data</a:t>
            </a:r>
          </a:p>
          <a:p>
            <a:r>
              <a:rPr lang="en-US" dirty="0"/>
              <a:t>Deep learning allows computational models that are composed of multiple processing layers to learn representations of data with </a:t>
            </a:r>
            <a:r>
              <a:rPr lang="en-US" b="1" dirty="0"/>
              <a:t>multiple levels of </a:t>
            </a:r>
            <a:r>
              <a:rPr lang="en-US" b="1" dirty="0" smtClean="0"/>
              <a:t>abstraction</a:t>
            </a:r>
            <a:endParaRPr lang="en-US" dirty="0"/>
          </a:p>
          <a:p>
            <a:endParaRPr lang="en-US" dirty="0" smtClean="0"/>
          </a:p>
          <a:p>
            <a:endParaRPr 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7410" name="Picture 2"/>
          <p:cNvPicPr>
            <a:picLocks noChangeAspect="1" noChangeArrowheads="1"/>
          </p:cNvPicPr>
          <p:nvPr/>
        </p:nvPicPr>
        <p:blipFill>
          <a:blip r:embed="rId2"/>
          <a:srcRect/>
          <a:stretch>
            <a:fillRect/>
          </a:stretch>
        </p:blipFill>
        <p:spPr bwMode="auto">
          <a:xfrm>
            <a:off x="-1" y="0"/>
            <a:ext cx="12241213" cy="6858000"/>
          </a:xfrm>
          <a:prstGeom prst="rect">
            <a:avLst/>
          </a:prstGeom>
          <a:noFill/>
          <a:ln w="9525">
            <a:noFill/>
            <a:miter lim="800000"/>
            <a:headEnd/>
            <a:tailEnd/>
          </a:ln>
          <a:effec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8434" name="Picture 2"/>
          <p:cNvPicPr>
            <a:picLocks noChangeAspect="1" noChangeArrowheads="1"/>
          </p:cNvPicPr>
          <p:nvPr/>
        </p:nvPicPr>
        <p:blipFill>
          <a:blip r:embed="rId2"/>
          <a:srcRect/>
          <a:stretch>
            <a:fillRect/>
          </a:stretch>
        </p:blipFill>
        <p:spPr bwMode="auto">
          <a:xfrm>
            <a:off x="0" y="0"/>
            <a:ext cx="12049960" cy="6858000"/>
          </a:xfrm>
          <a:prstGeom prst="rect">
            <a:avLst/>
          </a:prstGeom>
          <a:noFill/>
          <a:ln w="9525">
            <a:noFill/>
            <a:miter lim="800000"/>
            <a:headEnd/>
            <a:tailEnd/>
          </a:ln>
          <a:effec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9458" name="Picture 2"/>
          <p:cNvPicPr>
            <a:picLocks noChangeAspect="1" noChangeArrowheads="1"/>
          </p:cNvPicPr>
          <p:nvPr/>
        </p:nvPicPr>
        <p:blipFill>
          <a:blip r:embed="rId2"/>
          <a:srcRect/>
          <a:stretch>
            <a:fillRect/>
          </a:stretch>
        </p:blipFill>
        <p:spPr bwMode="auto">
          <a:xfrm>
            <a:off x="0" y="0"/>
            <a:ext cx="12241213" cy="6858000"/>
          </a:xfrm>
          <a:prstGeom prst="rect">
            <a:avLst/>
          </a:prstGeom>
          <a:noFill/>
          <a:ln w="9525">
            <a:noFill/>
            <a:miter lim="800000"/>
            <a:headEnd/>
            <a:tailEnd/>
          </a:ln>
          <a:effec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20482" name="Picture 2"/>
          <p:cNvPicPr>
            <a:picLocks noChangeAspect="1" noChangeArrowheads="1"/>
          </p:cNvPicPr>
          <p:nvPr/>
        </p:nvPicPr>
        <p:blipFill>
          <a:blip r:embed="rId2"/>
          <a:srcRect/>
          <a:stretch>
            <a:fillRect/>
          </a:stretch>
        </p:blipFill>
        <p:spPr bwMode="auto">
          <a:xfrm>
            <a:off x="-1" y="0"/>
            <a:ext cx="12241213" cy="6858000"/>
          </a:xfrm>
          <a:prstGeom prst="rect">
            <a:avLst/>
          </a:prstGeom>
          <a:noFill/>
          <a:ln w="9525">
            <a:noFill/>
            <a:miter lim="800000"/>
            <a:headEnd/>
            <a:tailEnd/>
          </a:ln>
          <a:effec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21506" name="Picture 2"/>
          <p:cNvPicPr>
            <a:picLocks noChangeAspect="1" noChangeArrowheads="1"/>
          </p:cNvPicPr>
          <p:nvPr/>
        </p:nvPicPr>
        <p:blipFill>
          <a:blip r:embed="rId2"/>
          <a:srcRect/>
          <a:stretch>
            <a:fillRect/>
          </a:stretch>
        </p:blipFill>
        <p:spPr bwMode="auto">
          <a:xfrm>
            <a:off x="0" y="214290"/>
            <a:ext cx="12241213" cy="6357982"/>
          </a:xfrm>
          <a:prstGeom prst="rect">
            <a:avLst/>
          </a:prstGeom>
          <a:noFill/>
          <a:ln w="9525">
            <a:noFill/>
            <a:miter lim="800000"/>
            <a:headEnd/>
            <a:tailEnd/>
          </a:ln>
          <a:effec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22530" name="Picture 2"/>
          <p:cNvPicPr>
            <a:picLocks noChangeAspect="1" noChangeArrowheads="1"/>
          </p:cNvPicPr>
          <p:nvPr/>
        </p:nvPicPr>
        <p:blipFill>
          <a:blip r:embed="rId2"/>
          <a:srcRect/>
          <a:stretch>
            <a:fillRect/>
          </a:stretch>
        </p:blipFill>
        <p:spPr bwMode="auto">
          <a:xfrm>
            <a:off x="0" y="0"/>
            <a:ext cx="12241213" cy="6858000"/>
          </a:xfrm>
          <a:prstGeom prst="rect">
            <a:avLst/>
          </a:prstGeom>
          <a:noFill/>
          <a:ln w="9525">
            <a:noFill/>
            <a:miter lim="800000"/>
            <a:headEnd/>
            <a:tailEnd/>
          </a:ln>
          <a:effec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23554" name="Picture 2"/>
          <p:cNvPicPr>
            <a:picLocks noChangeAspect="1" noChangeArrowheads="1"/>
          </p:cNvPicPr>
          <p:nvPr/>
        </p:nvPicPr>
        <p:blipFill>
          <a:blip r:embed="rId2"/>
          <a:srcRect/>
          <a:stretch>
            <a:fillRect/>
          </a:stretch>
        </p:blipFill>
        <p:spPr bwMode="auto">
          <a:xfrm>
            <a:off x="-1" y="0"/>
            <a:ext cx="12241213" cy="6858000"/>
          </a:xfrm>
          <a:prstGeom prst="rect">
            <a:avLst/>
          </a:prstGeom>
          <a:noFill/>
          <a:ln w="9525">
            <a:noFill/>
            <a:miter lim="800000"/>
            <a:headEnd/>
            <a:tailEnd/>
          </a:ln>
          <a:effec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24578" name="Picture 2"/>
          <p:cNvPicPr>
            <a:picLocks noChangeAspect="1" noChangeArrowheads="1"/>
          </p:cNvPicPr>
          <p:nvPr/>
        </p:nvPicPr>
        <p:blipFill>
          <a:blip r:embed="rId2"/>
          <a:srcRect/>
          <a:stretch>
            <a:fillRect/>
          </a:stretch>
        </p:blipFill>
        <p:spPr bwMode="auto">
          <a:xfrm>
            <a:off x="0" y="0"/>
            <a:ext cx="12049960" cy="6858000"/>
          </a:xfrm>
          <a:prstGeom prst="rect">
            <a:avLst/>
          </a:prstGeom>
          <a:noFill/>
          <a:ln w="9525">
            <a:noFill/>
            <a:miter lim="800000"/>
            <a:headEnd/>
            <a:tailEnd/>
          </a:ln>
          <a:effec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25602" name="Picture 2"/>
          <p:cNvPicPr>
            <a:picLocks noChangeAspect="1" noChangeArrowheads="1"/>
          </p:cNvPicPr>
          <p:nvPr/>
        </p:nvPicPr>
        <p:blipFill>
          <a:blip r:embed="rId2"/>
          <a:srcRect/>
          <a:stretch>
            <a:fillRect/>
          </a:stretch>
        </p:blipFill>
        <p:spPr bwMode="auto">
          <a:xfrm>
            <a:off x="0" y="0"/>
            <a:ext cx="12241213" cy="6858000"/>
          </a:xfrm>
          <a:prstGeom prst="rect">
            <a:avLst/>
          </a:prstGeom>
          <a:noFill/>
          <a:ln w="9525">
            <a:noFill/>
            <a:miter lim="800000"/>
            <a:headEnd/>
            <a:tailEnd/>
          </a:ln>
          <a:effec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27650" name="Picture 2"/>
          <p:cNvPicPr>
            <a:picLocks noChangeAspect="1" noChangeArrowheads="1"/>
          </p:cNvPicPr>
          <p:nvPr/>
        </p:nvPicPr>
        <p:blipFill>
          <a:blip r:embed="rId2"/>
          <a:srcRect/>
          <a:stretch>
            <a:fillRect/>
          </a:stretch>
        </p:blipFill>
        <p:spPr bwMode="auto">
          <a:xfrm>
            <a:off x="0" y="0"/>
            <a:ext cx="12049960" cy="6858000"/>
          </a:xfrm>
          <a:prstGeom prst="rect">
            <a:avLst/>
          </a:prstGeom>
          <a:noFill/>
          <a:ln w="9525">
            <a:noFill/>
            <a:miter lim="800000"/>
            <a:headEnd/>
            <a:tailEnd/>
          </a:ln>
          <a:effec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Practical Uses of Deep Learning</a:t>
            </a:r>
            <a:br>
              <a:rPr lang="en-US" b="1" dirty="0" smtClean="0"/>
            </a:br>
            <a:endParaRPr lang="en-US" dirty="0"/>
          </a:p>
        </p:txBody>
      </p:sp>
      <p:sp>
        <p:nvSpPr>
          <p:cNvPr id="3" name="Content Placeholder 2"/>
          <p:cNvSpPr>
            <a:spLocks noGrp="1"/>
          </p:cNvSpPr>
          <p:nvPr>
            <p:ph idx="1"/>
          </p:nvPr>
        </p:nvSpPr>
        <p:spPr/>
        <p:txBody>
          <a:bodyPr>
            <a:normAutofit fontScale="85000" lnSpcReduction="10000"/>
          </a:bodyPr>
          <a:lstStyle/>
          <a:p>
            <a:r>
              <a:rPr lang="en-US" dirty="0" smtClean="0">
                <a:hlinkClick r:id="rId2"/>
              </a:rPr>
              <a:t>Computer </a:t>
            </a:r>
            <a:r>
              <a:rPr lang="en-US" dirty="0">
                <a:hlinkClick r:id="rId2"/>
              </a:rPr>
              <a:t>Vision</a:t>
            </a:r>
            <a:r>
              <a:rPr lang="en-US" dirty="0"/>
              <a:t> – Images are used to train the machine to recognize features and now the machines are demonstrating “superhuman” accuracy for image recognition.</a:t>
            </a:r>
          </a:p>
          <a:p>
            <a:r>
              <a:rPr lang="en-US" dirty="0">
                <a:hlinkClick r:id="rId3"/>
              </a:rPr>
              <a:t>Natural Language Processing</a:t>
            </a:r>
            <a:r>
              <a:rPr lang="en-US" dirty="0"/>
              <a:t> – Modern deep learning techniques have led to improvements in translation and language modeling. Google Translate uses deep learning techniques to translate based on the semantics of an entire sentence instead of just memorizing phrase-to-phrase translations</a:t>
            </a:r>
            <a:r>
              <a:rPr lang="en-US" dirty="0" smtClean="0"/>
              <a:t>.</a:t>
            </a:r>
          </a:p>
          <a:p>
            <a:r>
              <a:rPr lang="en-US" dirty="0" smtClean="0">
                <a:hlinkClick r:id="rId4"/>
              </a:rPr>
              <a:t>Automatic Speech Recognition</a:t>
            </a:r>
            <a:r>
              <a:rPr lang="en-US" dirty="0" smtClean="0"/>
              <a:t> – All major commercial speech recognition systems (think your smart phone assistant) use a deep learning technique with </a:t>
            </a:r>
            <a:r>
              <a:rPr lang="en-US" dirty="0" smtClean="0">
                <a:hlinkClick r:id="rId5"/>
              </a:rPr>
              <a:t>recurrent neural networks</a:t>
            </a:r>
            <a:r>
              <a:rPr lang="en-US" dirty="0" smtClean="0"/>
              <a:t> currently being the most popular.</a:t>
            </a:r>
          </a:p>
          <a:p>
            <a:endParaRPr lang="en-US" dirty="0" smtClean="0"/>
          </a:p>
          <a:p>
            <a:endParaRPr lang="en-US" dirty="0"/>
          </a:p>
          <a:p>
            <a:endParaRPr lang="en-US" dirty="0"/>
          </a:p>
          <a:p>
            <a:endParaRPr lang="en-US"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28674" name="Picture 2"/>
          <p:cNvPicPr>
            <a:picLocks noChangeAspect="1" noChangeArrowheads="1"/>
          </p:cNvPicPr>
          <p:nvPr/>
        </p:nvPicPr>
        <p:blipFill>
          <a:blip r:embed="rId2"/>
          <a:srcRect/>
          <a:stretch>
            <a:fillRect/>
          </a:stretch>
        </p:blipFill>
        <p:spPr bwMode="auto">
          <a:xfrm>
            <a:off x="191252" y="0"/>
            <a:ext cx="11787270" cy="6858000"/>
          </a:xfrm>
          <a:prstGeom prst="rect">
            <a:avLst/>
          </a:prstGeom>
          <a:noFill/>
          <a:ln w="9525">
            <a:noFill/>
            <a:miter lim="800000"/>
            <a:headEnd/>
            <a:tailEnd/>
          </a:ln>
          <a:effec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26626" name="Picture 2"/>
          <p:cNvPicPr>
            <a:picLocks noChangeAspect="1" noChangeArrowheads="1"/>
          </p:cNvPicPr>
          <p:nvPr/>
        </p:nvPicPr>
        <p:blipFill>
          <a:blip r:embed="rId2"/>
          <a:srcRect/>
          <a:stretch>
            <a:fillRect/>
          </a:stretch>
        </p:blipFill>
        <p:spPr bwMode="auto">
          <a:xfrm>
            <a:off x="-1" y="0"/>
            <a:ext cx="12241213" cy="6858000"/>
          </a:xfrm>
          <a:prstGeom prst="rect">
            <a:avLst/>
          </a:prstGeom>
          <a:noFill/>
          <a:ln w="9525">
            <a:noFill/>
            <a:miter lim="800000"/>
            <a:headEnd/>
            <a:tailEnd/>
          </a:ln>
          <a:effectLst/>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29698" name="Picture 2" descr="A Step by Step Backpropagation Example | Matt Mazur"/>
          <p:cNvPicPr>
            <a:picLocks noChangeAspect="1" noChangeArrowheads="1"/>
          </p:cNvPicPr>
          <p:nvPr/>
        </p:nvPicPr>
        <p:blipFill>
          <a:blip r:embed="rId2"/>
          <a:srcRect/>
          <a:stretch>
            <a:fillRect/>
          </a:stretch>
        </p:blipFill>
        <p:spPr bwMode="auto">
          <a:xfrm>
            <a:off x="-1" y="0"/>
            <a:ext cx="12241213" cy="6858000"/>
          </a:xfrm>
          <a:prstGeom prst="rect">
            <a:avLst/>
          </a:prstGeom>
          <a:noFill/>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8442" y="1428736"/>
            <a:ext cx="11017092" cy="1143000"/>
          </a:xfrm>
        </p:spPr>
        <p:txBody>
          <a:bodyPr/>
          <a:lstStyle/>
          <a:p>
            <a:r>
              <a:rPr lang="en-US" dirty="0" smtClean="0"/>
              <a:t>FLATTENING</a:t>
            </a:r>
            <a:endParaRPr lang="en-US"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4034" name="Picture 2"/>
          <p:cNvPicPr>
            <a:picLocks noChangeAspect="1" noChangeArrowheads="1"/>
          </p:cNvPicPr>
          <p:nvPr/>
        </p:nvPicPr>
        <p:blipFill>
          <a:blip r:embed="rId2"/>
          <a:srcRect/>
          <a:stretch>
            <a:fillRect/>
          </a:stretch>
        </p:blipFill>
        <p:spPr bwMode="auto">
          <a:xfrm>
            <a:off x="0" y="0"/>
            <a:ext cx="12241213" cy="6858000"/>
          </a:xfrm>
          <a:prstGeom prst="rect">
            <a:avLst/>
          </a:prstGeom>
          <a:noFill/>
          <a:ln w="9525">
            <a:noFill/>
            <a:miter lim="800000"/>
            <a:headEnd/>
            <a:tailEnd/>
          </a:ln>
          <a:effec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026" name="Picture 2"/>
          <p:cNvPicPr>
            <a:picLocks noChangeAspect="1" noChangeArrowheads="1"/>
          </p:cNvPicPr>
          <p:nvPr/>
        </p:nvPicPr>
        <p:blipFill>
          <a:blip r:embed="rId2"/>
          <a:srcRect/>
          <a:stretch>
            <a:fillRect/>
          </a:stretch>
        </p:blipFill>
        <p:spPr bwMode="auto">
          <a:xfrm>
            <a:off x="2" y="4764"/>
            <a:ext cx="12623795" cy="684847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2050" name="Picture 2"/>
          <p:cNvPicPr>
            <a:picLocks noChangeAspect="1" noChangeArrowheads="1"/>
          </p:cNvPicPr>
          <p:nvPr/>
        </p:nvPicPr>
        <p:blipFill>
          <a:blip r:embed="rId2"/>
          <a:srcRect/>
          <a:stretch>
            <a:fillRect/>
          </a:stretch>
        </p:blipFill>
        <p:spPr bwMode="auto">
          <a:xfrm>
            <a:off x="0" y="214290"/>
            <a:ext cx="11907084" cy="6429420"/>
          </a:xfrm>
          <a:prstGeom prst="rect">
            <a:avLst/>
          </a:prstGeom>
          <a:noFill/>
          <a:ln w="9525">
            <a:noFill/>
            <a:miter lim="800000"/>
            <a:headEnd/>
            <a:tailEnd/>
          </a:ln>
          <a:effec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3074" name="Picture 2"/>
          <p:cNvPicPr>
            <a:picLocks noChangeAspect="1" noChangeArrowheads="1"/>
          </p:cNvPicPr>
          <p:nvPr/>
        </p:nvPicPr>
        <p:blipFill>
          <a:blip r:embed="rId2"/>
          <a:srcRect/>
          <a:stretch>
            <a:fillRect/>
          </a:stretch>
        </p:blipFill>
        <p:spPr bwMode="auto">
          <a:xfrm>
            <a:off x="0" y="0"/>
            <a:ext cx="12241213" cy="6500834"/>
          </a:xfrm>
          <a:prstGeom prst="rect">
            <a:avLst/>
          </a:prstGeom>
          <a:noFill/>
          <a:ln w="9525">
            <a:noFill/>
            <a:miter lim="800000"/>
            <a:headEnd/>
            <a:tailEnd/>
          </a:ln>
          <a:effec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6146" name="Picture 2"/>
          <p:cNvPicPr>
            <a:picLocks noChangeAspect="1" noChangeArrowheads="1"/>
          </p:cNvPicPr>
          <p:nvPr/>
        </p:nvPicPr>
        <p:blipFill>
          <a:blip r:embed="rId2"/>
          <a:srcRect/>
          <a:stretch>
            <a:fillRect/>
          </a:stretch>
        </p:blipFill>
        <p:spPr bwMode="auto">
          <a:xfrm>
            <a:off x="-1" y="214290"/>
            <a:ext cx="12241213" cy="6429420"/>
          </a:xfrm>
          <a:prstGeom prst="rect">
            <a:avLst/>
          </a:prstGeom>
          <a:noFill/>
          <a:ln w="9525">
            <a:noFill/>
            <a:miter lim="800000"/>
            <a:headEnd/>
            <a:tailEnd/>
          </a:ln>
          <a:effec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098" name="Picture 2"/>
          <p:cNvPicPr>
            <a:picLocks noChangeAspect="1" noChangeArrowheads="1"/>
          </p:cNvPicPr>
          <p:nvPr/>
        </p:nvPicPr>
        <p:blipFill>
          <a:blip r:embed="rId2"/>
          <a:srcRect/>
          <a:stretch>
            <a:fillRect/>
          </a:stretch>
        </p:blipFill>
        <p:spPr bwMode="auto">
          <a:xfrm>
            <a:off x="0" y="61913"/>
            <a:ext cx="12241213" cy="6734175"/>
          </a:xfrm>
          <a:prstGeom prst="rect">
            <a:avLst/>
          </a:prstGeom>
          <a:noFill/>
          <a:ln w="9525">
            <a:noFill/>
            <a:miter lim="800000"/>
            <a:headEnd/>
            <a:tailEnd/>
          </a:ln>
          <a:effec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5122" name="Picture 2"/>
          <p:cNvPicPr>
            <a:picLocks noChangeAspect="1" noChangeArrowheads="1"/>
          </p:cNvPicPr>
          <p:nvPr/>
        </p:nvPicPr>
        <p:blipFill>
          <a:blip r:embed="rId2"/>
          <a:srcRect/>
          <a:stretch>
            <a:fillRect/>
          </a:stretch>
        </p:blipFill>
        <p:spPr bwMode="auto">
          <a:xfrm>
            <a:off x="0" y="0"/>
            <a:ext cx="12241213" cy="6858000"/>
          </a:xfrm>
          <a:prstGeom prst="rect">
            <a:avLst/>
          </a:prstGeom>
          <a:noFill/>
          <a:ln w="9525">
            <a:noFill/>
            <a:miter lim="800000"/>
            <a:headEnd/>
            <a:tailEnd/>
          </a:ln>
          <a:effectLst/>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715</TotalTime>
  <Words>40</Words>
  <Application>Microsoft Office PowerPoint</Application>
  <PresentationFormat>Custom</PresentationFormat>
  <Paragraphs>11</Paragraphs>
  <Slides>34</Slides>
  <Notes>0</Notes>
  <HiddenSlides>0</HiddenSlides>
  <MMClips>0</MMClips>
  <ScaleCrop>false</ScaleCrop>
  <HeadingPairs>
    <vt:vector size="4" baseType="variant">
      <vt:variant>
        <vt:lpstr>Theme</vt:lpstr>
      </vt:variant>
      <vt:variant>
        <vt:i4>1</vt:i4>
      </vt:variant>
      <vt:variant>
        <vt:lpstr>Slide Titles</vt:lpstr>
      </vt:variant>
      <vt:variant>
        <vt:i4>34</vt:i4>
      </vt:variant>
    </vt:vector>
  </HeadingPairs>
  <TitlesOfParts>
    <vt:vector size="35" baseType="lpstr">
      <vt:lpstr>Office Theme</vt:lpstr>
      <vt:lpstr>Deep Learning </vt:lpstr>
      <vt:lpstr>Deep Learning</vt:lpstr>
      <vt:lpstr>Practical Uses of Deep Learning </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FLATTENING</vt:lpstr>
      <vt:lpstr>Slide 34</vt:lpstr>
    </vt:vector>
  </TitlesOfParts>
  <Company>Grizli777</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Admin</dc:creator>
  <cp:lastModifiedBy>Admin</cp:lastModifiedBy>
  <cp:revision>5</cp:revision>
  <dcterms:created xsi:type="dcterms:W3CDTF">2022-06-26T16:32:25Z</dcterms:created>
  <dcterms:modified xsi:type="dcterms:W3CDTF">2022-06-27T04:27:35Z</dcterms:modified>
</cp:coreProperties>
</file>